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10018713" cy="14446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B2CFE"/>
    <a:srgbClr val="83E9B4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7" autoAdjust="0"/>
    <p:restoredTop sz="94629" autoAdjust="0"/>
  </p:normalViewPr>
  <p:slideViewPr>
    <p:cSldViewPr>
      <p:cViewPr>
        <p:scale>
          <a:sx n="120" d="100"/>
          <a:sy n="120" d="100"/>
        </p:scale>
        <p:origin x="-2976" y="13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r">
              <a:defRPr sz="1700"/>
            </a:lvl1pPr>
          </a:lstStyle>
          <a:p>
            <a:fld id="{E202E608-09C0-4E73-8B54-2DCC4FA0808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8150" y="1084263"/>
            <a:ext cx="4062413" cy="541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81" tIns="67091" rIns="134181" bIns="670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4" y="6863132"/>
            <a:ext cx="8015907" cy="6500811"/>
          </a:xfrm>
          <a:prstGeom prst="rect">
            <a:avLst/>
          </a:prstGeom>
        </p:spPr>
        <p:txBody>
          <a:bodyPr vert="horz" lIns="134181" tIns="67091" rIns="134181" bIns="670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r">
              <a:defRPr sz="17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78150" y="1084263"/>
            <a:ext cx="4062413" cy="54165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78150" y="1084263"/>
            <a:ext cx="4062413" cy="54165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5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yamsheva@himgrad.ru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himgrad@himgrad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hyperlink" Target="mailto:sovetov@himgrad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yamsheva@himgrad.ru" TargetMode="External"/><Relationship Id="rId5" Type="http://schemas.openxmlformats.org/officeDocument/2006/relationships/hyperlink" Target="mailto:lromanova@himgrad.ru" TargetMode="External"/><Relationship Id="rId4" Type="http://schemas.openxmlformats.org/officeDocument/2006/relationships/hyperlink" Target="mailto:himgrad@himgrad.ru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1415" y="1"/>
            <a:ext cx="6621209" cy="785785"/>
          </a:xfrm>
        </p:spPr>
        <p:txBody>
          <a:bodyPr/>
          <a:lstStyle/>
          <a:p>
            <a:endParaRPr lang="ru-RU" sz="2400" dirty="0" smtClean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142852" y="794538"/>
            <a:ext cx="32861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Обращение резидента</a:t>
            </a:r>
            <a:endParaRPr lang="ru-RU" sz="11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55" name="TextBox 33"/>
          <p:cNvSpPr txBox="1">
            <a:spLocks noChangeArrowheads="1"/>
          </p:cNvSpPr>
          <p:nvPr/>
        </p:nvSpPr>
        <p:spPr bwMode="auto">
          <a:xfrm>
            <a:off x="4143380" y="1571604"/>
            <a:ext cx="174278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Получение</a:t>
            </a:r>
            <a:r>
              <a:rPr lang="ru-RU" sz="1000" b="1" dirty="0" smtClean="0">
                <a:solidFill>
                  <a:schemeClr val="accent2"/>
                </a:solidFill>
              </a:rPr>
              <a:t> документов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500438" y="1785918"/>
            <a:ext cx="3214710" cy="200026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направляет заявителю договор о подключении (технологическом присоединении) к централизованной системе холодного водоснабжения, водоотведения с приложением технических условий или технических условий на установку (монтаж) приборов коммерческого учета воды на объекте.    </a:t>
            </a:r>
          </a:p>
          <a:p>
            <a:pPr algn="ctr"/>
            <a:r>
              <a:rPr lang="ru-RU" sz="800" dirty="0" smtClean="0"/>
              <a:t>Отдел Главного энергетика: Здание 287,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312, 3-ий этаж, </a:t>
            </a:r>
          </a:p>
          <a:p>
            <a:pPr algn="ctr"/>
            <a:r>
              <a:rPr lang="ru-RU" sz="800" dirty="0" smtClean="0"/>
              <a:t>Тел/факс.: . +7 (843) 212-53-55, </a:t>
            </a:r>
            <a:r>
              <a:rPr lang="en-US" sz="800" dirty="0" err="1" smtClean="0">
                <a:hlinkClick r:id="rId3"/>
              </a:rPr>
              <a:t>lyamsheva</a:t>
            </a:r>
            <a:r>
              <a:rPr lang="ru-RU" sz="800" dirty="0" smtClean="0">
                <a:hlinkClick r:id="rId3"/>
              </a:rPr>
              <a:t>@</a:t>
            </a:r>
            <a:r>
              <a:rPr lang="en-US" sz="800" dirty="0" err="1" smtClean="0">
                <a:hlinkClick r:id="rId3"/>
              </a:rPr>
              <a:t>himgrad</a:t>
            </a:r>
            <a:r>
              <a:rPr lang="ru-RU" sz="800" dirty="0" smtClean="0">
                <a:hlinkClick r:id="rId3"/>
              </a:rPr>
              <a:t>.</a:t>
            </a:r>
            <a:r>
              <a:rPr lang="en-US" sz="800" dirty="0" err="1" smtClean="0">
                <a:hlinkClick r:id="rId3"/>
              </a:rPr>
              <a:t>ru</a:t>
            </a:r>
            <a:endParaRPr lang="ru-RU" sz="800" dirty="0" smtClean="0"/>
          </a:p>
          <a:p>
            <a:pPr algn="ctr"/>
            <a:r>
              <a:rPr lang="ru-RU" sz="800" dirty="0" smtClean="0"/>
              <a:t>Ответственный: </a:t>
            </a:r>
            <a:r>
              <a:rPr lang="ru-RU" sz="800" dirty="0" err="1" smtClean="0"/>
              <a:t>вед.инженер</a:t>
            </a:r>
            <a:r>
              <a:rPr lang="ru-RU" sz="800" dirty="0" smtClean="0"/>
              <a:t> </a:t>
            </a:r>
            <a:r>
              <a:rPr lang="ru-RU" sz="800" dirty="0" err="1" smtClean="0"/>
              <a:t>ВиК</a:t>
            </a:r>
            <a:r>
              <a:rPr lang="ru-RU" sz="800" dirty="0" smtClean="0"/>
              <a:t> </a:t>
            </a:r>
            <a:r>
              <a:rPr lang="ru-RU" sz="800" dirty="0" err="1" smtClean="0"/>
              <a:t>Лямшева</a:t>
            </a:r>
            <a:r>
              <a:rPr lang="ru-RU" sz="800" dirty="0" smtClean="0"/>
              <a:t> Оксана Александровна</a:t>
            </a:r>
            <a:endParaRPr lang="ru-RU" sz="800" dirty="0"/>
          </a:p>
        </p:txBody>
      </p:sp>
      <p:cxnSp>
        <p:nvCxnSpPr>
          <p:cNvPr id="57" name="Соединительная линия уступом 56"/>
          <p:cNvCxnSpPr/>
          <p:nvPr/>
        </p:nvCxnSpPr>
        <p:spPr>
          <a:xfrm>
            <a:off x="3429000" y="1285852"/>
            <a:ext cx="1643074" cy="357190"/>
          </a:xfrm>
          <a:prstGeom prst="bentConnector3">
            <a:avLst>
              <a:gd name="adj1" fmla="val 99855"/>
            </a:avLst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142852" y="1071538"/>
            <a:ext cx="3286148" cy="185738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200" dirty="0" smtClean="0"/>
              <a:t>Подача </a:t>
            </a:r>
            <a:r>
              <a:rPr lang="ru-RU" sz="1200" dirty="0" smtClean="0"/>
              <a:t>Потребителем </a:t>
            </a:r>
            <a:r>
              <a:rPr lang="ru-RU" sz="1200" dirty="0" smtClean="0"/>
              <a:t>заявки</a:t>
            </a:r>
            <a:r>
              <a:rPr lang="en-US" sz="1200" dirty="0"/>
              <a:t> </a:t>
            </a:r>
            <a:r>
              <a:rPr lang="ru-RU" sz="1200" dirty="0"/>
              <a:t> </a:t>
            </a:r>
            <a:r>
              <a:rPr lang="ru-RU" sz="1200" dirty="0" smtClean="0"/>
              <a:t>на технологическое присоединение к централизованной системе холодного водоснабжения, водоотведения или предоставлении технических условий на установку (монтаж) приборов коммерческого учета воды на объекте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Приемная: Здание №287, 3-ий этаж, каб.311 , 3-ий этаж,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Тел/факс.: +7 (843) 212-53-55, </a:t>
            </a:r>
            <a:r>
              <a:rPr lang="en-US" sz="800" dirty="0" err="1" smtClean="0">
                <a:hlinkClick r:id="rId4"/>
              </a:rPr>
              <a:t>himgrad</a:t>
            </a:r>
            <a:r>
              <a:rPr lang="ru-RU" sz="800" dirty="0" smtClean="0">
                <a:hlinkClick r:id="rId4"/>
              </a:rPr>
              <a:t>@</a:t>
            </a:r>
            <a:r>
              <a:rPr lang="en-US" sz="800" dirty="0" err="1" smtClean="0">
                <a:hlinkClick r:id="rId4"/>
              </a:rPr>
              <a:t>himgrad</a:t>
            </a:r>
            <a:r>
              <a:rPr lang="ru-RU" sz="800" dirty="0" smtClean="0">
                <a:hlinkClick r:id="rId4"/>
              </a:rPr>
              <a:t>.</a:t>
            </a:r>
            <a:r>
              <a:rPr lang="en-US" sz="800" dirty="0" err="1" smtClean="0">
                <a:hlinkClick r:id="rId4"/>
              </a:rPr>
              <a:t>ru</a:t>
            </a:r>
            <a:r>
              <a:rPr lang="ru-RU" sz="800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Ответственный: резидент.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74504" y="3643306"/>
            <a:ext cx="3214710" cy="150019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Подписание резидентом договора о подключении (технологическом присоединении) к централизованной системе холодного водоснабжения, водоотведения.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Разработка проектно-технической документации, с приложением расчета водопотребления в м</a:t>
            </a:r>
            <a:r>
              <a:rPr lang="ru-RU" sz="1200" baseline="30000" dirty="0" smtClean="0"/>
              <a:t>3</a:t>
            </a:r>
            <a:r>
              <a:rPr lang="ru-RU" sz="1200" dirty="0" smtClean="0"/>
              <a:t>/час.</a:t>
            </a:r>
          </a:p>
          <a:p>
            <a:pPr algn="ctr"/>
            <a:r>
              <a:rPr lang="ru-RU" sz="800" dirty="0" smtClean="0"/>
              <a:t>Ответственный: резидент.</a:t>
            </a:r>
            <a:endParaRPr lang="ru-RU" sz="800" dirty="0"/>
          </a:p>
        </p:txBody>
      </p:sp>
      <p:sp>
        <p:nvSpPr>
          <p:cNvPr id="66" name="TextBox 33"/>
          <p:cNvSpPr txBox="1">
            <a:spLocks noChangeArrowheads="1"/>
          </p:cNvSpPr>
          <p:nvPr/>
        </p:nvSpPr>
        <p:spPr bwMode="auto">
          <a:xfrm>
            <a:off x="817446" y="3428992"/>
            <a:ext cx="1790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Подготовка</a:t>
            </a:r>
            <a:r>
              <a:rPr lang="ru-RU" sz="1000" b="1" dirty="0" smtClean="0">
                <a:solidFill>
                  <a:schemeClr val="accent2"/>
                </a:solidFill>
              </a:rPr>
              <a:t> документов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6" name="TextBox 33"/>
          <p:cNvSpPr txBox="1">
            <a:spLocks noChangeArrowheads="1"/>
          </p:cNvSpPr>
          <p:nvPr/>
        </p:nvSpPr>
        <p:spPr bwMode="auto">
          <a:xfrm>
            <a:off x="3888811" y="4143371"/>
            <a:ext cx="26372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/>
                </a:solidFill>
              </a:rPr>
              <a:t>Согласование-рассмотрение проекта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500438" y="4357686"/>
            <a:ext cx="3214710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200" dirty="0" smtClean="0"/>
              <a:t>Согласование-рассмотрение  разработанной проектно-технической документации с техническим департаментом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</a:t>
            </a:r>
          </a:p>
          <a:p>
            <a:pPr algn="ctr"/>
            <a:r>
              <a:rPr lang="ru-RU" sz="800" dirty="0" smtClean="0"/>
              <a:t>Отдел Главного энергетика: Здание 287,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312, 3-ий этаж, </a:t>
            </a:r>
          </a:p>
          <a:p>
            <a:pPr algn="ctr"/>
            <a:r>
              <a:rPr lang="ru-RU" sz="800" dirty="0" smtClean="0"/>
              <a:t>Тел/факс.: . +7 (843) 212-53-55, </a:t>
            </a:r>
            <a:r>
              <a:rPr lang="en-US" sz="800" dirty="0" err="1" smtClean="0">
                <a:hlinkClick r:id="rId3"/>
              </a:rPr>
              <a:t>lyamsheva</a:t>
            </a:r>
            <a:r>
              <a:rPr lang="ru-RU" sz="800" dirty="0" smtClean="0">
                <a:hlinkClick r:id="rId3"/>
              </a:rPr>
              <a:t>@</a:t>
            </a:r>
            <a:r>
              <a:rPr lang="en-US" sz="800" dirty="0" err="1" smtClean="0">
                <a:hlinkClick r:id="rId3"/>
              </a:rPr>
              <a:t>himgrad</a:t>
            </a:r>
            <a:r>
              <a:rPr lang="ru-RU" sz="800" dirty="0" smtClean="0">
                <a:hlinkClick r:id="rId3"/>
              </a:rPr>
              <a:t>.</a:t>
            </a:r>
            <a:r>
              <a:rPr lang="en-US" sz="800" dirty="0" err="1" smtClean="0">
                <a:hlinkClick r:id="rId3"/>
              </a:rPr>
              <a:t>ru</a:t>
            </a:r>
            <a:endParaRPr lang="ru-RU" sz="800" dirty="0" smtClean="0"/>
          </a:p>
          <a:p>
            <a:pPr algn="ctr"/>
            <a:r>
              <a:rPr lang="ru-RU" sz="800" dirty="0" smtClean="0"/>
              <a:t>Ответственный: </a:t>
            </a:r>
            <a:r>
              <a:rPr lang="ru-RU" sz="800" dirty="0" err="1" smtClean="0"/>
              <a:t>вед.инженер</a:t>
            </a:r>
            <a:r>
              <a:rPr lang="ru-RU" sz="800" dirty="0" smtClean="0"/>
              <a:t> </a:t>
            </a:r>
            <a:r>
              <a:rPr lang="ru-RU" sz="800" dirty="0" err="1" smtClean="0"/>
              <a:t>ВиК</a:t>
            </a:r>
            <a:r>
              <a:rPr lang="ru-RU" sz="800" dirty="0" smtClean="0"/>
              <a:t> </a:t>
            </a:r>
            <a:r>
              <a:rPr lang="ru-RU" sz="800" dirty="0" err="1" smtClean="0"/>
              <a:t>Лямшева</a:t>
            </a:r>
            <a:r>
              <a:rPr lang="ru-RU" sz="800" dirty="0" smtClean="0"/>
              <a:t> Оксана Александровна</a:t>
            </a:r>
            <a:endParaRPr lang="ru-RU" sz="8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633120" y="5857886"/>
            <a:ext cx="3183058" cy="135732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Оформление ордера (при необходимости) на проведение земляных работ в соответствии с регламентом выдачи ордеров на земляные работы на территории </a:t>
            </a:r>
            <a:r>
              <a:rPr lang="ru-RU" sz="1200" dirty="0" err="1" smtClean="0"/>
              <a:t>Технополиса</a:t>
            </a:r>
            <a:r>
              <a:rPr lang="ru-RU" sz="1200" dirty="0" smtClean="0"/>
              <a:t>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 Отдел Производственного Контроля.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Здание №287, 3-ий этаж, каб.315 тел.:212-53-55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Ответственный: Сабирзянов Дамир Рахимзянович</a:t>
            </a:r>
            <a:endParaRPr lang="ru-RU" sz="800" dirty="0"/>
          </a:p>
        </p:txBody>
      </p:sp>
      <p:sp>
        <p:nvSpPr>
          <p:cNvPr id="80" name="TextBox 33"/>
          <p:cNvSpPr txBox="1">
            <a:spLocks noChangeArrowheads="1"/>
          </p:cNvSpPr>
          <p:nvPr/>
        </p:nvSpPr>
        <p:spPr bwMode="auto">
          <a:xfrm>
            <a:off x="5074550" y="5357821"/>
            <a:ext cx="17416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2"/>
                </a:solidFill>
              </a:rPr>
              <a:t>Подготовительные работы к строительству сетей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2" name="TextBox 33"/>
          <p:cNvSpPr txBox="1">
            <a:spLocks noChangeArrowheads="1"/>
          </p:cNvSpPr>
          <p:nvPr/>
        </p:nvSpPr>
        <p:spPr bwMode="auto">
          <a:xfrm>
            <a:off x="1714488" y="5967658"/>
            <a:ext cx="141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2"/>
                </a:solidFill>
              </a:rPr>
              <a:t>Строительство сетей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78572" y="6429388"/>
            <a:ext cx="3214710" cy="214314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200" dirty="0" smtClean="0"/>
              <a:t>Технический надзор за строительством сетей резидентов. Организация, осуществляющая строительство (реконструкцию) инженерных сетей, производит гидравлическое испытание трубопроводов водоснабжения и пролив трубопроводов канализации с подписанием соответствующих актов. Акты подписывают представители заказчика, строительной организации и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». Монтаж узла коммерческого учета воды на объекте.</a:t>
            </a:r>
          </a:p>
          <a:p>
            <a:pPr lvl="0" algn="ctr"/>
            <a:r>
              <a:rPr lang="ru-RU" sz="800" dirty="0" smtClean="0"/>
              <a:t>Технический департамент . Здание 287,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312, 3-ий этаж, </a:t>
            </a:r>
          </a:p>
          <a:p>
            <a:pPr algn="ctr"/>
            <a:r>
              <a:rPr lang="ru-RU" sz="800" dirty="0" smtClean="0"/>
              <a:t>Тел/факс.: . +7 (843) 212-53-55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64" y="714348"/>
            <a:ext cx="1214422" cy="91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71" y="5140299"/>
            <a:ext cx="1714512" cy="120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Прямоугольник 46"/>
          <p:cNvSpPr/>
          <p:nvPr/>
        </p:nvSpPr>
        <p:spPr>
          <a:xfrm>
            <a:off x="3643314" y="7715272"/>
            <a:ext cx="3071858" cy="78581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Предоставление в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исполнительно-технической документации.</a:t>
            </a: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Приемная: Здание №287, 3-ий этаж, каб.311 , 3-ий этаж,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Тел/факс.: +7 (843) 212-53-55, </a:t>
            </a:r>
            <a:r>
              <a:rPr lang="en-US" sz="800" dirty="0" err="1" smtClean="0">
                <a:hlinkClick r:id="rId4"/>
              </a:rPr>
              <a:t>himgrad</a:t>
            </a:r>
            <a:r>
              <a:rPr lang="ru-RU" sz="800" dirty="0" smtClean="0">
                <a:hlinkClick r:id="rId4"/>
              </a:rPr>
              <a:t>@</a:t>
            </a:r>
            <a:r>
              <a:rPr lang="en-US" sz="800" dirty="0" err="1" smtClean="0">
                <a:hlinkClick r:id="rId4"/>
              </a:rPr>
              <a:t>himgrad</a:t>
            </a:r>
            <a:r>
              <a:rPr lang="ru-RU" sz="800" dirty="0" smtClean="0">
                <a:hlinkClick r:id="rId4"/>
              </a:rPr>
              <a:t>.</a:t>
            </a:r>
            <a:r>
              <a:rPr lang="en-US" sz="800" dirty="0" err="1" smtClean="0">
                <a:hlinkClick r:id="rId4"/>
              </a:rPr>
              <a:t>ru</a:t>
            </a:r>
            <a:endParaRPr lang="ru-RU" sz="800" dirty="0" smtClean="0"/>
          </a:p>
          <a:p>
            <a:pPr algn="ctr"/>
            <a:r>
              <a:rPr lang="ru-RU" sz="800" dirty="0" smtClean="0"/>
              <a:t>Ответственный: резидент.</a:t>
            </a:r>
            <a:endParaRPr lang="ru-RU" sz="800" dirty="0"/>
          </a:p>
        </p:txBody>
      </p:sp>
      <p:sp>
        <p:nvSpPr>
          <p:cNvPr id="48" name="TextBox 33"/>
          <p:cNvSpPr txBox="1">
            <a:spLocks noChangeArrowheads="1"/>
          </p:cNvSpPr>
          <p:nvPr/>
        </p:nvSpPr>
        <p:spPr bwMode="auto">
          <a:xfrm>
            <a:off x="3940447" y="7500958"/>
            <a:ext cx="26372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2"/>
                </a:solidFill>
              </a:rPr>
              <a:t>Исполнительная документация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428999" y="1636217"/>
            <a:ext cx="681377" cy="10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368414" y="8257147"/>
            <a:ext cx="494966" cy="10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607461" y="3552101"/>
            <a:ext cx="892975" cy="10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393282" y="4243860"/>
            <a:ext cx="500063" cy="10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804908" y="5553260"/>
            <a:ext cx="500065" cy="10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924944" y="6067225"/>
            <a:ext cx="708176" cy="1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393283" y="7614782"/>
            <a:ext cx="750098" cy="10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-13619" y="8544443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700" dirty="0" smtClean="0">
              <a:solidFill>
                <a:srgbClr val="3B2CFE"/>
              </a:solidFill>
            </a:endParaRPr>
          </a:p>
          <a:p>
            <a:r>
              <a:rPr lang="ru-RU" sz="700" dirty="0" smtClean="0">
                <a:solidFill>
                  <a:srgbClr val="3B2CFE"/>
                </a:solidFill>
              </a:rPr>
              <a:t>Отдел Главного энергетика ООО «ХИМГРАД»</a:t>
            </a:r>
          </a:p>
          <a:p>
            <a:r>
              <a:rPr lang="ru-RU" sz="700" dirty="0" smtClean="0">
                <a:solidFill>
                  <a:srgbClr val="3B2CFE"/>
                </a:solidFill>
              </a:rPr>
              <a:t>Тел. 212-53-55 (</a:t>
            </a:r>
            <a:r>
              <a:rPr lang="ru-RU" sz="700" dirty="0" err="1" smtClean="0">
                <a:solidFill>
                  <a:srgbClr val="3B2CFE"/>
                </a:solidFill>
              </a:rPr>
              <a:t>вн</a:t>
            </a:r>
            <a:r>
              <a:rPr lang="ru-RU" sz="700" dirty="0" smtClean="0">
                <a:solidFill>
                  <a:srgbClr val="3B2CFE"/>
                </a:solidFill>
              </a:rPr>
              <a:t>. 16131, 16161)</a:t>
            </a:r>
          </a:p>
          <a:p>
            <a:r>
              <a:rPr lang="en-US" sz="700" dirty="0" err="1" smtClean="0">
                <a:solidFill>
                  <a:srgbClr val="3B2CFE"/>
                </a:solidFill>
                <a:hlinkClick r:id="rId3"/>
              </a:rPr>
              <a:t>lyamsheva</a:t>
            </a:r>
            <a:r>
              <a:rPr lang="ru-RU" sz="700" dirty="0" smtClean="0">
                <a:solidFill>
                  <a:srgbClr val="3B2CFE"/>
                </a:solidFill>
                <a:hlinkClick r:id="rId3"/>
              </a:rPr>
              <a:t>@</a:t>
            </a:r>
            <a:r>
              <a:rPr lang="en-US" sz="700" dirty="0" err="1" smtClean="0">
                <a:solidFill>
                  <a:srgbClr val="3B2CFE"/>
                </a:solidFill>
                <a:hlinkClick r:id="rId3"/>
              </a:rPr>
              <a:t>himgrad</a:t>
            </a:r>
            <a:r>
              <a:rPr lang="ru-RU" sz="700" dirty="0" smtClean="0">
                <a:solidFill>
                  <a:srgbClr val="3B2CFE"/>
                </a:solidFill>
                <a:hlinkClick r:id="rId3"/>
              </a:rPr>
              <a:t>.</a:t>
            </a:r>
            <a:r>
              <a:rPr lang="en-US" sz="700" dirty="0" err="1" smtClean="0">
                <a:solidFill>
                  <a:srgbClr val="3B2CFE"/>
                </a:solidFill>
                <a:hlinkClick r:id="rId3"/>
              </a:rPr>
              <a:t>ru</a:t>
            </a:r>
            <a:r>
              <a:rPr lang="ru-RU" sz="700" dirty="0" smtClean="0">
                <a:solidFill>
                  <a:srgbClr val="3B2CFE"/>
                </a:solidFill>
              </a:rPr>
              <a:t>; </a:t>
            </a:r>
            <a:r>
              <a:rPr lang="en-US" sz="700" u="sng" dirty="0">
                <a:solidFill>
                  <a:srgbClr val="3B2CFE"/>
                </a:solidFill>
              </a:rPr>
              <a:t>sidorov@himgrad.ru</a:t>
            </a:r>
            <a:endParaRPr lang="ru-RU" sz="700" u="sng" dirty="0">
              <a:solidFill>
                <a:srgbClr val="3B2C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1415" y="1"/>
            <a:ext cx="6621209" cy="877227"/>
          </a:xfrm>
        </p:spPr>
        <p:txBody>
          <a:bodyPr/>
          <a:lstStyle/>
          <a:p>
            <a:endParaRPr lang="ru-RU" sz="2400" dirty="0" smtClean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8" y="5715008"/>
            <a:ext cx="3000395" cy="271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TextBox 33"/>
          <p:cNvSpPr txBox="1">
            <a:spLocks noChangeArrowheads="1"/>
          </p:cNvSpPr>
          <p:nvPr/>
        </p:nvSpPr>
        <p:spPr bwMode="auto">
          <a:xfrm>
            <a:off x="928959" y="1007587"/>
            <a:ext cx="17139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2"/>
                </a:solidFill>
              </a:rPr>
              <a:t>Обращение резидента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52" y="1214414"/>
            <a:ext cx="3071858" cy="107157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200" dirty="0" smtClean="0"/>
              <a:t>Подача </a:t>
            </a:r>
            <a:r>
              <a:rPr lang="ru-RU" sz="1200" dirty="0" smtClean="0"/>
              <a:t>Потребителем </a:t>
            </a:r>
            <a:r>
              <a:rPr lang="ru-RU" sz="1200" dirty="0" smtClean="0"/>
              <a:t>заявки на получение акта первичного допуска приборов коммерческого узла учета и запуск сетей энергоснабжения в эксплуатацию.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Приемная: Здание №287, 3-ий этаж, каб.311 , 3-ий этаж,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Тел/факс.: +7 (843) 212-53-55, </a:t>
            </a:r>
            <a:r>
              <a:rPr lang="en-US" sz="800" dirty="0" err="1" smtClean="0">
                <a:hlinkClick r:id="rId4"/>
              </a:rPr>
              <a:t>himgrad</a:t>
            </a:r>
            <a:r>
              <a:rPr lang="ru-RU" sz="800" dirty="0" smtClean="0">
                <a:hlinkClick r:id="rId4"/>
              </a:rPr>
              <a:t>@</a:t>
            </a:r>
            <a:r>
              <a:rPr lang="en-US" sz="800" dirty="0" err="1" smtClean="0">
                <a:hlinkClick r:id="rId4"/>
              </a:rPr>
              <a:t>himgrad</a:t>
            </a:r>
            <a:r>
              <a:rPr lang="ru-RU" sz="800" dirty="0" smtClean="0">
                <a:hlinkClick r:id="rId4"/>
              </a:rPr>
              <a:t>.</a:t>
            </a:r>
            <a:r>
              <a:rPr lang="en-US" sz="800" dirty="0" err="1" smtClean="0">
                <a:hlinkClick r:id="rId4"/>
              </a:rPr>
              <a:t>ru</a:t>
            </a:r>
            <a:r>
              <a:rPr lang="ru-RU" sz="800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Ответственный: резидент.</a:t>
            </a:r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3766956" y="1995628"/>
            <a:ext cx="28632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/>
                </a:solidFill>
              </a:rPr>
              <a:t>Допуск приборов к коммерческому учету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52" y="2180293"/>
            <a:ext cx="3286148" cy="933263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200" dirty="0" smtClean="0"/>
              <a:t>Оформление акта первичного допуска приборов коммерческого узла учета. </a:t>
            </a:r>
            <a:r>
              <a:rPr lang="ru-RU" sz="800" dirty="0" smtClean="0"/>
              <a:t> </a:t>
            </a:r>
          </a:p>
          <a:p>
            <a:pPr algn="ctr"/>
            <a:r>
              <a:rPr lang="ru-RU" sz="800" dirty="0" smtClean="0"/>
              <a:t>Отдел </a:t>
            </a:r>
            <a:r>
              <a:rPr lang="ru-RU" sz="800" dirty="0" err="1" smtClean="0"/>
              <a:t>энергонадзора</a:t>
            </a:r>
            <a:r>
              <a:rPr lang="ru-RU" sz="800" dirty="0" smtClean="0"/>
              <a:t>: Здание 287,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312, 3-ий этаж, </a:t>
            </a:r>
          </a:p>
          <a:p>
            <a:pPr algn="ctr"/>
            <a:r>
              <a:rPr lang="ru-RU" sz="800" dirty="0" smtClean="0"/>
              <a:t>Тел/факс.: . +7 (843) 212-53-55, </a:t>
            </a:r>
            <a:r>
              <a:rPr lang="en-US" sz="800" dirty="0" smtClean="0">
                <a:hlinkClick r:id="rId5"/>
              </a:rPr>
              <a:t>lromanova@himgrad.ru</a:t>
            </a:r>
            <a:endParaRPr lang="ru-RU" sz="800" dirty="0" smtClean="0"/>
          </a:p>
          <a:p>
            <a:pPr algn="ctr"/>
            <a:r>
              <a:rPr lang="ru-RU" sz="800" dirty="0" smtClean="0"/>
              <a:t>Ответственный: инженер </a:t>
            </a:r>
            <a:r>
              <a:rPr lang="ru-RU" sz="800" dirty="0" err="1" smtClean="0"/>
              <a:t>энергонадзора</a:t>
            </a:r>
            <a:r>
              <a:rPr lang="ru-RU" sz="800" dirty="0" smtClean="0"/>
              <a:t> Романова Ольга  Владимировна</a:t>
            </a:r>
            <a:endParaRPr lang="ru-RU" sz="800" dirty="0"/>
          </a:p>
        </p:txBody>
      </p:sp>
      <p:sp>
        <p:nvSpPr>
          <p:cNvPr id="13" name="TextBox 33"/>
          <p:cNvSpPr txBox="1">
            <a:spLocks noChangeArrowheads="1"/>
          </p:cNvSpPr>
          <p:nvPr/>
        </p:nvSpPr>
        <p:spPr bwMode="auto">
          <a:xfrm>
            <a:off x="0" y="2772423"/>
            <a:ext cx="37861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2"/>
                </a:solidFill>
              </a:rPr>
              <a:t>Оформление документов </a:t>
            </a:r>
          </a:p>
          <a:p>
            <a:pPr algn="ctr"/>
            <a:r>
              <a:rPr lang="ru-RU" sz="1000" b="1" dirty="0" smtClean="0">
                <a:solidFill>
                  <a:schemeClr val="accent2"/>
                </a:solidFill>
              </a:rPr>
              <a:t>о завершении присоединения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1084" y="3159193"/>
            <a:ext cx="3214710" cy="221457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200" dirty="0" smtClean="0"/>
              <a:t>Оформление акта о подключении (технологическом присоединении) объекта и акта о разграничении балансовой принадлежности (по факту выполнения работ, при отсутствии нарушений).</a:t>
            </a:r>
          </a:p>
          <a:p>
            <a:pPr algn="ctr"/>
            <a:r>
              <a:rPr lang="ru-RU" sz="1200" dirty="0" smtClean="0"/>
              <a:t>Предоставление справки о выполнении технических условий на техническое присоединение к сетям инженерно- технического обеспечения и обеспечения энергоресурсами (по запросу резидента).</a:t>
            </a:r>
          </a:p>
          <a:p>
            <a:pPr algn="ctr"/>
            <a:r>
              <a:rPr lang="ru-RU" sz="800" dirty="0" smtClean="0"/>
              <a:t>Отдел Главного энергетика: Здание 287,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312, 3-ий этаж, </a:t>
            </a:r>
          </a:p>
          <a:p>
            <a:pPr algn="ctr"/>
            <a:r>
              <a:rPr lang="ru-RU" sz="800" dirty="0" smtClean="0"/>
              <a:t>Тел/факс.: . +7 (843) 212-53-55, </a:t>
            </a:r>
            <a:r>
              <a:rPr lang="en-US" sz="800" dirty="0" err="1" smtClean="0">
                <a:hlinkClick r:id="rId6"/>
              </a:rPr>
              <a:t>lyamsheva</a:t>
            </a:r>
            <a:r>
              <a:rPr lang="ru-RU" sz="800" dirty="0" smtClean="0">
                <a:hlinkClick r:id="rId6"/>
              </a:rPr>
              <a:t>@</a:t>
            </a:r>
            <a:r>
              <a:rPr lang="en-US" sz="800" dirty="0" err="1" smtClean="0">
                <a:hlinkClick r:id="rId6"/>
              </a:rPr>
              <a:t>himgrad</a:t>
            </a:r>
            <a:r>
              <a:rPr lang="ru-RU" sz="800" dirty="0" smtClean="0">
                <a:hlinkClick r:id="rId6"/>
              </a:rPr>
              <a:t>.</a:t>
            </a:r>
            <a:r>
              <a:rPr lang="en-US" sz="800" dirty="0" err="1" smtClean="0">
                <a:hlinkClick r:id="rId6"/>
              </a:rPr>
              <a:t>ru</a:t>
            </a:r>
            <a:endParaRPr lang="ru-RU" sz="800" dirty="0" smtClean="0"/>
          </a:p>
          <a:p>
            <a:pPr algn="ctr"/>
            <a:r>
              <a:rPr lang="ru-RU" sz="800" dirty="0" smtClean="0"/>
              <a:t>Ответственный: </a:t>
            </a:r>
            <a:r>
              <a:rPr lang="ru-RU" sz="800" dirty="0" err="1" smtClean="0"/>
              <a:t>вед.инженер</a:t>
            </a:r>
            <a:r>
              <a:rPr lang="ru-RU" sz="800" dirty="0" smtClean="0"/>
              <a:t> </a:t>
            </a:r>
            <a:r>
              <a:rPr lang="ru-RU" sz="800" dirty="0" err="1" smtClean="0"/>
              <a:t>ВиК</a:t>
            </a:r>
            <a:r>
              <a:rPr lang="ru-RU" sz="800" dirty="0" smtClean="0"/>
              <a:t> </a:t>
            </a:r>
            <a:r>
              <a:rPr lang="ru-RU" sz="800" dirty="0" err="1" smtClean="0"/>
              <a:t>Лямшева</a:t>
            </a:r>
            <a:r>
              <a:rPr lang="ru-RU" sz="800" dirty="0" smtClean="0"/>
              <a:t> Оксана Александровна</a:t>
            </a:r>
            <a:endParaRPr lang="ru-RU" sz="800" dirty="0"/>
          </a:p>
        </p:txBody>
      </p: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4286232" y="4143372"/>
            <a:ext cx="1672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/>
                </a:solidFill>
              </a:rPr>
              <a:t>Заключение договора 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00414" y="4357686"/>
            <a:ext cx="3357586" cy="171451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200" dirty="0" smtClean="0"/>
              <a:t>Предоставление приложений к договору  водоснабжения и водоотведения.</a:t>
            </a:r>
            <a:endParaRPr lang="ru-RU" sz="800" dirty="0" smtClean="0"/>
          </a:p>
          <a:p>
            <a:pPr algn="ctr"/>
            <a:r>
              <a:rPr lang="ru-RU" sz="800" dirty="0" smtClean="0"/>
              <a:t>Отдел Главного энергетика: Здание 287,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312, 3-ий этаж, </a:t>
            </a:r>
          </a:p>
          <a:p>
            <a:pPr algn="ctr"/>
            <a:r>
              <a:rPr lang="ru-RU" sz="800" dirty="0" smtClean="0"/>
              <a:t>Тел/факс.: . +7 (843) 212-53-55, </a:t>
            </a:r>
            <a:r>
              <a:rPr lang="en-US" sz="800" dirty="0" err="1" smtClean="0">
                <a:hlinkClick r:id="rId6"/>
              </a:rPr>
              <a:t>lyamsheva</a:t>
            </a:r>
            <a:r>
              <a:rPr lang="ru-RU" sz="800" dirty="0" smtClean="0">
                <a:hlinkClick r:id="rId6"/>
              </a:rPr>
              <a:t>@</a:t>
            </a:r>
            <a:r>
              <a:rPr lang="en-US" sz="800" dirty="0" err="1" smtClean="0">
                <a:hlinkClick r:id="rId6"/>
              </a:rPr>
              <a:t>himgrad</a:t>
            </a:r>
            <a:r>
              <a:rPr lang="ru-RU" sz="800" dirty="0" smtClean="0">
                <a:hlinkClick r:id="rId6"/>
              </a:rPr>
              <a:t>.</a:t>
            </a:r>
            <a:r>
              <a:rPr lang="en-US" sz="800" dirty="0" err="1" smtClean="0">
                <a:hlinkClick r:id="rId6"/>
              </a:rPr>
              <a:t>ru</a:t>
            </a:r>
            <a:endParaRPr lang="ru-RU" sz="800" dirty="0" smtClean="0"/>
          </a:p>
          <a:p>
            <a:pPr lvl="0" algn="ctr"/>
            <a:r>
              <a:rPr lang="ru-RU" sz="800" dirty="0" smtClean="0"/>
              <a:t>Ответственный: </a:t>
            </a:r>
            <a:r>
              <a:rPr lang="ru-RU" sz="800" dirty="0" err="1" smtClean="0"/>
              <a:t>вед.инженер</a:t>
            </a:r>
            <a:r>
              <a:rPr lang="ru-RU" sz="800" dirty="0" smtClean="0"/>
              <a:t> </a:t>
            </a:r>
            <a:r>
              <a:rPr lang="ru-RU" sz="800" dirty="0" err="1" smtClean="0"/>
              <a:t>ВиК</a:t>
            </a:r>
            <a:r>
              <a:rPr lang="ru-RU" sz="800" dirty="0" smtClean="0"/>
              <a:t> </a:t>
            </a:r>
            <a:r>
              <a:rPr lang="ru-RU" sz="800" dirty="0" err="1" smtClean="0"/>
              <a:t>Лямшева</a:t>
            </a:r>
            <a:r>
              <a:rPr lang="ru-RU" sz="800" dirty="0" smtClean="0"/>
              <a:t> Оксана Александровна</a:t>
            </a:r>
          </a:p>
          <a:p>
            <a:pPr lvl="0" algn="ctr"/>
            <a:r>
              <a:rPr lang="ru-RU" sz="1200" dirty="0" smtClean="0"/>
              <a:t>Заключение договоров на поставку резиденту энергоресурсов (водоснабжение, водоотведение).</a:t>
            </a:r>
            <a:endParaRPr lang="ru-RU" sz="800" dirty="0" smtClean="0"/>
          </a:p>
          <a:p>
            <a:pPr algn="ctr"/>
            <a:r>
              <a:rPr lang="ru-RU" sz="800" dirty="0" smtClean="0"/>
              <a:t>Абонентский отдел  ОАО «УК «Идея Капитал»: </a:t>
            </a:r>
          </a:p>
          <a:p>
            <a:pPr algn="ctr"/>
            <a:r>
              <a:rPr lang="ru-RU" sz="800" dirty="0" smtClean="0"/>
              <a:t>Здание 272, </a:t>
            </a:r>
            <a:r>
              <a:rPr lang="ru-RU" sz="800" dirty="0" err="1" smtClean="0"/>
              <a:t>каб</a:t>
            </a:r>
            <a:r>
              <a:rPr lang="ru-RU" sz="800" dirty="0" smtClean="0"/>
              <a:t>. 107, 1ый этаж, Тел/факс.: . +7 (843) 227-41-42, </a:t>
            </a:r>
          </a:p>
          <a:p>
            <a:pPr lvl="0" algn="ctr"/>
            <a:r>
              <a:rPr lang="ru-RU" sz="800" dirty="0" smtClean="0"/>
              <a:t>Ответственный: резидент.</a:t>
            </a:r>
            <a:endParaRPr lang="ru-RU" sz="800" dirty="0"/>
          </a:p>
        </p:txBody>
      </p:sp>
      <p:sp>
        <p:nvSpPr>
          <p:cNvPr id="23" name="TextBox 33"/>
          <p:cNvSpPr txBox="1">
            <a:spLocks noChangeArrowheads="1"/>
          </p:cNvSpPr>
          <p:nvPr/>
        </p:nvSpPr>
        <p:spPr bwMode="auto">
          <a:xfrm>
            <a:off x="3357561" y="6715140"/>
            <a:ext cx="33575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solidFill>
                  <a:schemeClr val="accent2"/>
                </a:solidFill>
              </a:rPr>
              <a:t>Запуск  сетей энергоснабжения в эксплуатацию</a:t>
            </a:r>
            <a:endParaRPr lang="ru-RU" sz="1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0413" y="6929454"/>
            <a:ext cx="3214710" cy="85725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200" dirty="0" smtClean="0"/>
              <a:t>Запуск сетей энергоснабжения в эксплуатацию.</a:t>
            </a:r>
          </a:p>
          <a:p>
            <a:pPr lvl="0" algn="ctr"/>
            <a:r>
              <a:rPr lang="ru-RU" sz="800" dirty="0" smtClean="0"/>
              <a:t>Цех водоснабжения и канализации : Здание 282, </a:t>
            </a:r>
          </a:p>
          <a:p>
            <a:pPr algn="ctr"/>
            <a:r>
              <a:rPr lang="ru-RU" sz="800" dirty="0" smtClean="0"/>
              <a:t>Тел/факс.: . +7 (843) 212-55-29, </a:t>
            </a:r>
            <a:r>
              <a:rPr lang="en-US" sz="800" dirty="0" smtClean="0">
                <a:hlinkClick r:id="rId7"/>
              </a:rPr>
              <a:t>sovetov@himgrad.ru</a:t>
            </a:r>
            <a:endParaRPr lang="ru-RU" sz="800" dirty="0" smtClean="0"/>
          </a:p>
          <a:p>
            <a:pPr algn="ctr"/>
            <a:r>
              <a:rPr lang="ru-RU" sz="800" dirty="0" smtClean="0"/>
              <a:t>Ответственный: начальник цеха </a:t>
            </a:r>
            <a:r>
              <a:rPr lang="ru-RU" sz="800" dirty="0" err="1" smtClean="0"/>
              <a:t>ВиК</a:t>
            </a:r>
            <a:r>
              <a:rPr lang="ru-RU" sz="800" dirty="0" smtClean="0"/>
              <a:t> Советов Андрей Михайлович</a:t>
            </a:r>
            <a:endParaRPr lang="ru-RU" sz="800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97338" y="265769"/>
            <a:ext cx="2052112" cy="172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1061676"/>
            <a:ext cx="1052735" cy="107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14710" y="2057182"/>
            <a:ext cx="500063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074382" y="2972477"/>
            <a:ext cx="500063" cy="10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445794" y="4243860"/>
            <a:ext cx="703286" cy="10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831524" y="6348779"/>
            <a:ext cx="642611" cy="9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701</Words>
  <Application>Microsoft Office PowerPoint</Application>
  <PresentationFormat>Экран (4:3)</PresentationFormat>
  <Paragraphs>70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111</cp:revision>
  <cp:lastPrinted>2014-07-24T13:41:11Z</cp:lastPrinted>
  <dcterms:created xsi:type="dcterms:W3CDTF">2011-03-23T07:21:32Z</dcterms:created>
  <dcterms:modified xsi:type="dcterms:W3CDTF">2014-12-24T06:08:40Z</dcterms:modified>
</cp:coreProperties>
</file>